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8" r:id="rId3"/>
    <p:sldId id="257" r:id="rId4"/>
    <p:sldId id="262" r:id="rId5"/>
    <p:sldId id="259" r:id="rId6"/>
    <p:sldId id="260" r:id="rId7"/>
    <p:sldId id="263" r:id="rId8"/>
    <p:sldId id="264" r:id="rId9"/>
    <p:sldId id="266" r:id="rId10"/>
    <p:sldId id="265" r:id="rId1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90" autoAdjust="0"/>
    <p:restoredTop sz="94660"/>
  </p:normalViewPr>
  <p:slideViewPr>
    <p:cSldViewPr>
      <p:cViewPr>
        <p:scale>
          <a:sx n="94" d="100"/>
          <a:sy n="94" d="100"/>
        </p:scale>
        <p:origin x="-1440" y="-4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B30F61E-91F1-4C0A-A58B-D55009BCC246}" type="datetimeFigureOut">
              <a:rPr lang="en-US" smtClean="0"/>
              <a:t>1/12/2016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AA48833-EFCC-4F5C-8749-8D307BFCAFAA}" type="slidenum">
              <a:rPr lang="en-US" smtClean="0"/>
              <a:t>‹#›</a:t>
            </a:fld>
            <a:endParaRPr lang="en-US"/>
          </a:p>
        </p:txBody>
      </p:sp>
    </p:spTree>
    <p:extLst>
      <p:ext uri="{BB962C8B-B14F-4D97-AF65-F5344CB8AC3E}">
        <p14:creationId xmlns:p14="http://schemas.microsoft.com/office/powerpoint/2010/main" val="21183012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A48833-EFCC-4F5C-8749-8D307BFCAFAA}" type="slidenum">
              <a:rPr lang="en-US" smtClean="0"/>
              <a:t>6</a:t>
            </a:fld>
            <a:endParaRPr lang="en-US"/>
          </a:p>
        </p:txBody>
      </p:sp>
    </p:spTree>
    <p:extLst>
      <p:ext uri="{BB962C8B-B14F-4D97-AF65-F5344CB8AC3E}">
        <p14:creationId xmlns:p14="http://schemas.microsoft.com/office/powerpoint/2010/main" val="20075151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BEDE0C-C8B9-496C-83D3-D3A7A7F2585B}"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222F15-E999-431C-8362-2DAB481B4977}" type="slidenum">
              <a:rPr lang="en-US" smtClean="0"/>
              <a:t>‹#›</a:t>
            </a:fld>
            <a:endParaRPr lang="en-US"/>
          </a:p>
        </p:txBody>
      </p:sp>
    </p:spTree>
    <p:extLst>
      <p:ext uri="{BB962C8B-B14F-4D97-AF65-F5344CB8AC3E}">
        <p14:creationId xmlns:p14="http://schemas.microsoft.com/office/powerpoint/2010/main" val="1342494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BEDE0C-C8B9-496C-83D3-D3A7A7F2585B}"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222F15-E999-431C-8362-2DAB481B4977}" type="slidenum">
              <a:rPr lang="en-US" smtClean="0"/>
              <a:t>‹#›</a:t>
            </a:fld>
            <a:endParaRPr lang="en-US"/>
          </a:p>
        </p:txBody>
      </p:sp>
    </p:spTree>
    <p:extLst>
      <p:ext uri="{BB962C8B-B14F-4D97-AF65-F5344CB8AC3E}">
        <p14:creationId xmlns:p14="http://schemas.microsoft.com/office/powerpoint/2010/main" val="1562471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BEDE0C-C8B9-496C-83D3-D3A7A7F2585B}"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222F15-E999-431C-8362-2DAB481B4977}" type="slidenum">
              <a:rPr lang="en-US" smtClean="0"/>
              <a:t>‹#›</a:t>
            </a:fld>
            <a:endParaRPr lang="en-US"/>
          </a:p>
        </p:txBody>
      </p:sp>
    </p:spTree>
    <p:extLst>
      <p:ext uri="{BB962C8B-B14F-4D97-AF65-F5344CB8AC3E}">
        <p14:creationId xmlns:p14="http://schemas.microsoft.com/office/powerpoint/2010/main" val="41981524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BEDE0C-C8B9-496C-83D3-D3A7A7F2585B}"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222F15-E999-431C-8362-2DAB481B4977}" type="slidenum">
              <a:rPr lang="en-US" smtClean="0"/>
              <a:t>‹#›</a:t>
            </a:fld>
            <a:endParaRPr lang="en-US"/>
          </a:p>
        </p:txBody>
      </p:sp>
    </p:spTree>
    <p:extLst>
      <p:ext uri="{BB962C8B-B14F-4D97-AF65-F5344CB8AC3E}">
        <p14:creationId xmlns:p14="http://schemas.microsoft.com/office/powerpoint/2010/main" val="1973464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BEDE0C-C8B9-496C-83D3-D3A7A7F2585B}"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222F15-E999-431C-8362-2DAB481B4977}" type="slidenum">
              <a:rPr lang="en-US" smtClean="0"/>
              <a:t>‹#›</a:t>
            </a:fld>
            <a:endParaRPr lang="en-US"/>
          </a:p>
        </p:txBody>
      </p:sp>
    </p:spTree>
    <p:extLst>
      <p:ext uri="{BB962C8B-B14F-4D97-AF65-F5344CB8AC3E}">
        <p14:creationId xmlns:p14="http://schemas.microsoft.com/office/powerpoint/2010/main" val="16896559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BEDE0C-C8B9-496C-83D3-D3A7A7F2585B}"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222F15-E999-431C-8362-2DAB481B4977}" type="slidenum">
              <a:rPr lang="en-US" smtClean="0"/>
              <a:t>‹#›</a:t>
            </a:fld>
            <a:endParaRPr lang="en-US"/>
          </a:p>
        </p:txBody>
      </p:sp>
    </p:spTree>
    <p:extLst>
      <p:ext uri="{BB962C8B-B14F-4D97-AF65-F5344CB8AC3E}">
        <p14:creationId xmlns:p14="http://schemas.microsoft.com/office/powerpoint/2010/main" val="3760671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BEDE0C-C8B9-496C-83D3-D3A7A7F2585B}" type="datetimeFigureOut">
              <a:rPr lang="en-US" smtClean="0"/>
              <a:t>1/12/2016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222F15-E999-431C-8362-2DAB481B4977}" type="slidenum">
              <a:rPr lang="en-US" smtClean="0"/>
              <a:t>‹#›</a:t>
            </a:fld>
            <a:endParaRPr lang="en-US"/>
          </a:p>
        </p:txBody>
      </p:sp>
    </p:spTree>
    <p:extLst>
      <p:ext uri="{BB962C8B-B14F-4D97-AF65-F5344CB8AC3E}">
        <p14:creationId xmlns:p14="http://schemas.microsoft.com/office/powerpoint/2010/main" val="4158533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BEDE0C-C8B9-496C-83D3-D3A7A7F2585B}" type="datetimeFigureOut">
              <a:rPr lang="en-US" smtClean="0"/>
              <a:t>1/12/2016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222F15-E999-431C-8362-2DAB481B4977}" type="slidenum">
              <a:rPr lang="en-US" smtClean="0"/>
              <a:t>‹#›</a:t>
            </a:fld>
            <a:endParaRPr lang="en-US"/>
          </a:p>
        </p:txBody>
      </p:sp>
    </p:spTree>
    <p:extLst>
      <p:ext uri="{BB962C8B-B14F-4D97-AF65-F5344CB8AC3E}">
        <p14:creationId xmlns:p14="http://schemas.microsoft.com/office/powerpoint/2010/main" val="2844841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BEDE0C-C8B9-496C-83D3-D3A7A7F2585B}" type="datetimeFigureOut">
              <a:rPr lang="en-US" smtClean="0"/>
              <a:t>1/12/2016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222F15-E999-431C-8362-2DAB481B4977}" type="slidenum">
              <a:rPr lang="en-US" smtClean="0"/>
              <a:t>‹#›</a:t>
            </a:fld>
            <a:endParaRPr lang="en-US"/>
          </a:p>
        </p:txBody>
      </p:sp>
    </p:spTree>
    <p:extLst>
      <p:ext uri="{BB962C8B-B14F-4D97-AF65-F5344CB8AC3E}">
        <p14:creationId xmlns:p14="http://schemas.microsoft.com/office/powerpoint/2010/main" val="32780726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BEDE0C-C8B9-496C-83D3-D3A7A7F2585B}"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222F15-E999-431C-8362-2DAB481B4977}" type="slidenum">
              <a:rPr lang="en-US" smtClean="0"/>
              <a:t>‹#›</a:t>
            </a:fld>
            <a:endParaRPr lang="en-US"/>
          </a:p>
        </p:txBody>
      </p:sp>
    </p:spTree>
    <p:extLst>
      <p:ext uri="{BB962C8B-B14F-4D97-AF65-F5344CB8AC3E}">
        <p14:creationId xmlns:p14="http://schemas.microsoft.com/office/powerpoint/2010/main" val="15191070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BEDE0C-C8B9-496C-83D3-D3A7A7F2585B}"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222F15-E999-431C-8362-2DAB481B4977}" type="slidenum">
              <a:rPr lang="en-US" smtClean="0"/>
              <a:t>‹#›</a:t>
            </a:fld>
            <a:endParaRPr lang="en-US"/>
          </a:p>
        </p:txBody>
      </p:sp>
    </p:spTree>
    <p:extLst>
      <p:ext uri="{BB962C8B-B14F-4D97-AF65-F5344CB8AC3E}">
        <p14:creationId xmlns:p14="http://schemas.microsoft.com/office/powerpoint/2010/main" val="19066695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BEDE0C-C8B9-496C-83D3-D3A7A7F2585B}" type="datetimeFigureOut">
              <a:rPr lang="en-US" smtClean="0"/>
              <a:t>1/12/2016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222F15-E999-431C-8362-2DAB481B4977}" type="slidenum">
              <a:rPr lang="en-US" smtClean="0"/>
              <a:t>‹#›</a:t>
            </a:fld>
            <a:endParaRPr lang="en-US"/>
          </a:p>
        </p:txBody>
      </p:sp>
    </p:spTree>
    <p:extLst>
      <p:ext uri="{BB962C8B-B14F-4D97-AF65-F5344CB8AC3E}">
        <p14:creationId xmlns:p14="http://schemas.microsoft.com/office/powerpoint/2010/main" val="29371623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p>
            <a:r>
              <a:rPr lang="en-US" dirty="0" smtClean="0"/>
              <a:t>Instant Auto Credit App	</a:t>
            </a:r>
            <a:endParaRPr lang="en-US" dirty="0"/>
          </a:p>
        </p:txBody>
      </p:sp>
      <p:sp>
        <p:nvSpPr>
          <p:cNvPr id="3" name="Subtitle 2"/>
          <p:cNvSpPr>
            <a:spLocks noGrp="1"/>
          </p:cNvSpPr>
          <p:nvPr>
            <p:ph type="subTitle" idx="1"/>
          </p:nvPr>
        </p:nvSpPr>
        <p:spPr>
          <a:xfrm>
            <a:off x="1371600" y="3429000"/>
            <a:ext cx="6400800" cy="1600200"/>
          </a:xfrm>
        </p:spPr>
        <p:txBody>
          <a:bodyPr/>
          <a:lstStyle/>
          <a:p>
            <a:r>
              <a:rPr lang="en-US" dirty="0" smtClean="0">
                <a:solidFill>
                  <a:schemeClr val="tx1">
                    <a:lumMod val="75000"/>
                    <a:lumOff val="25000"/>
                  </a:schemeClr>
                </a:solidFill>
                <a:latin typeface="Candara" panose="020E0502030303020204" pitchFamily="34" charset="0"/>
              </a:rPr>
              <a:t>Unique and highly effective; using  soft pull technology to increase your website leads </a:t>
            </a:r>
            <a:r>
              <a:rPr lang="en-US" dirty="0" smtClean="0"/>
              <a:t>	</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24539" y="381000"/>
            <a:ext cx="9144000" cy="1015663"/>
          </a:xfrm>
          <a:prstGeom prst="rect">
            <a:avLst/>
          </a:prstGeom>
          <a:noFill/>
          <a:effectLst>
            <a:outerShdw blurRad="50800" dist="38100" dir="10800000" algn="r" rotWithShape="0">
              <a:prstClr val="black">
                <a:alpha val="40000"/>
              </a:prstClr>
            </a:outerShdw>
            <a:reflection blurRad="6350" stA="52000" endA="300" endPos="35000" dir="5400000" sy="-100000" algn="bl" rotWithShape="0"/>
          </a:effectLst>
        </p:spPr>
        <p:txBody>
          <a:bodyPr wrap="square" rtlCol="0">
            <a:spAutoFit/>
          </a:bodyPr>
          <a:lstStyle/>
          <a:p>
            <a:pPr algn="ctr"/>
            <a:r>
              <a:rPr lang="en-US" sz="6000" dirty="0">
                <a:solidFill>
                  <a:srgbClr val="FF9900"/>
                </a:solidFill>
                <a:effectLst>
                  <a:glow>
                    <a:schemeClr val="accent1">
                      <a:alpha val="40000"/>
                    </a:schemeClr>
                  </a:glow>
                  <a:reflection endPos="0" dir="5400000" sy="-100000" algn="bl" rotWithShape="0"/>
                </a:effectLst>
                <a:latin typeface="Cambria" panose="02040503050406030204" pitchFamily="18" charset="0"/>
              </a:rPr>
              <a:t>Instant Auto Credit App</a:t>
            </a:r>
          </a:p>
        </p:txBody>
      </p:sp>
      <p:sp>
        <p:nvSpPr>
          <p:cNvPr id="7" name="TextBox 6"/>
          <p:cNvSpPr txBox="1"/>
          <p:nvPr/>
        </p:nvSpPr>
        <p:spPr>
          <a:xfrm>
            <a:off x="-12916" y="1905000"/>
            <a:ext cx="9144000" cy="2554545"/>
          </a:xfrm>
          <a:prstGeom prst="rect">
            <a:avLst/>
          </a:prstGeom>
          <a:noFill/>
        </p:spPr>
        <p:txBody>
          <a:bodyPr wrap="square" rtlCol="0">
            <a:spAutoFit/>
          </a:bodyPr>
          <a:lstStyle/>
          <a:p>
            <a:pPr algn="ctr"/>
            <a:r>
              <a:rPr lang="en-US" sz="3200" dirty="0">
                <a:solidFill>
                  <a:schemeClr val="tx1">
                    <a:lumMod val="75000"/>
                    <a:lumOff val="25000"/>
                  </a:schemeClr>
                </a:solidFill>
                <a:latin typeface="Candara" panose="020E0502030303020204" pitchFamily="34" charset="0"/>
              </a:rPr>
              <a:t>Unique and highly </a:t>
            </a:r>
            <a:r>
              <a:rPr lang="en-US" sz="3200" dirty="0" smtClean="0">
                <a:solidFill>
                  <a:schemeClr val="tx1">
                    <a:lumMod val="75000"/>
                    <a:lumOff val="25000"/>
                  </a:schemeClr>
                </a:solidFill>
                <a:latin typeface="Candara" panose="020E0502030303020204" pitchFamily="34" charset="0"/>
              </a:rPr>
              <a:t>effective</a:t>
            </a:r>
          </a:p>
          <a:p>
            <a:pPr algn="ctr"/>
            <a:r>
              <a:rPr lang="en-US" sz="3200" dirty="0" smtClean="0">
                <a:solidFill>
                  <a:schemeClr val="tx1">
                    <a:lumMod val="75000"/>
                    <a:lumOff val="25000"/>
                  </a:schemeClr>
                </a:solidFill>
                <a:latin typeface="Candara" panose="020E0502030303020204" pitchFamily="34" charset="0"/>
              </a:rPr>
              <a:t> </a:t>
            </a:r>
          </a:p>
          <a:p>
            <a:pPr algn="ctr"/>
            <a:r>
              <a:rPr lang="en-US" sz="3200" dirty="0" smtClean="0">
                <a:solidFill>
                  <a:schemeClr val="tx1">
                    <a:lumMod val="75000"/>
                    <a:lumOff val="25000"/>
                  </a:schemeClr>
                </a:solidFill>
                <a:latin typeface="Candara" panose="020E0502030303020204" pitchFamily="34" charset="0"/>
              </a:rPr>
              <a:t>Using soft </a:t>
            </a:r>
            <a:r>
              <a:rPr lang="en-US" sz="3200" dirty="0">
                <a:solidFill>
                  <a:schemeClr val="tx1">
                    <a:lumMod val="75000"/>
                    <a:lumOff val="25000"/>
                  </a:schemeClr>
                </a:solidFill>
                <a:latin typeface="Candara" panose="020E0502030303020204" pitchFamily="34" charset="0"/>
              </a:rPr>
              <a:t>pull technology to increase your website </a:t>
            </a:r>
            <a:r>
              <a:rPr lang="en-US" sz="3200" dirty="0" smtClean="0">
                <a:solidFill>
                  <a:schemeClr val="tx1">
                    <a:lumMod val="75000"/>
                    <a:lumOff val="25000"/>
                  </a:schemeClr>
                </a:solidFill>
                <a:latin typeface="Candara" panose="020E0502030303020204" pitchFamily="34" charset="0"/>
              </a:rPr>
              <a:t>credit leads and drive pre-qualified internet traffic to your dealership! </a:t>
            </a:r>
            <a:endParaRPr lang="en-US" sz="3200" dirty="0">
              <a:solidFill>
                <a:schemeClr val="tx1">
                  <a:lumMod val="75000"/>
                  <a:lumOff val="25000"/>
                </a:schemeClr>
              </a:solidFill>
              <a:latin typeface="Candara" panose="020E0502030303020204" pitchFamily="34" charset="0"/>
            </a:endParaRPr>
          </a:p>
        </p:txBody>
      </p:sp>
      <p:sp>
        <p:nvSpPr>
          <p:cNvPr id="4" name="TextBox 3"/>
          <p:cNvSpPr txBox="1"/>
          <p:nvPr/>
        </p:nvSpPr>
        <p:spPr>
          <a:xfrm>
            <a:off x="6019800" y="1284625"/>
            <a:ext cx="2667000" cy="461665"/>
          </a:xfrm>
          <a:prstGeom prst="rect">
            <a:avLst/>
          </a:prstGeom>
          <a:noFill/>
        </p:spPr>
        <p:txBody>
          <a:bodyPr wrap="square" rtlCol="0">
            <a:spAutoFit/>
          </a:bodyPr>
          <a:lstStyle/>
          <a:p>
            <a:r>
              <a:rPr lang="en-US" dirty="0">
                <a:solidFill>
                  <a:srgbClr val="FF9900"/>
                </a:solidFill>
                <a:latin typeface="Cambria" panose="02040503050406030204" pitchFamily="18" charset="0"/>
              </a:rPr>
              <a:t>p</a:t>
            </a:r>
            <a:r>
              <a:rPr lang="en-US" dirty="0" smtClean="0">
                <a:solidFill>
                  <a:srgbClr val="FF9900"/>
                </a:solidFill>
                <a:latin typeface="Cambria" panose="02040503050406030204" pitchFamily="18" charset="0"/>
              </a:rPr>
              <a:t>owered by </a:t>
            </a:r>
            <a:r>
              <a:rPr lang="en-US" sz="2400" b="1" i="1" dirty="0" smtClean="0">
                <a:ln w="6350" cmpd="sng">
                  <a:solidFill>
                    <a:schemeClr val="tx1"/>
                  </a:solidFill>
                </a:ln>
                <a:latin typeface="Cambria" panose="02040503050406030204" pitchFamily="18" charset="0"/>
              </a:rPr>
              <a:t>ProMax</a:t>
            </a:r>
            <a:r>
              <a:rPr lang="en-US" i="1" dirty="0" smtClean="0">
                <a:ln>
                  <a:solidFill>
                    <a:schemeClr val="accent1"/>
                  </a:solidFill>
                </a:ln>
                <a:solidFill>
                  <a:srgbClr val="FF9900"/>
                </a:solidFill>
                <a:latin typeface="Cambria" panose="02040503050406030204" pitchFamily="18" charset="0"/>
              </a:rPr>
              <a:t> </a:t>
            </a:r>
            <a:endParaRPr lang="en-US" i="1" dirty="0">
              <a:ln>
                <a:solidFill>
                  <a:schemeClr val="accent1"/>
                </a:solidFill>
              </a:ln>
              <a:solidFill>
                <a:srgbClr val="FF9900"/>
              </a:solidFill>
              <a:latin typeface="Cambria" panose="02040503050406030204" pitchFamily="18" charset="0"/>
            </a:endParaRPr>
          </a:p>
        </p:txBody>
      </p:sp>
    </p:spTree>
    <p:extLst>
      <p:ext uri="{BB962C8B-B14F-4D97-AF65-F5344CB8AC3E}">
        <p14:creationId xmlns:p14="http://schemas.microsoft.com/office/powerpoint/2010/main" val="20118541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810000"/>
            <a:ext cx="9144000" cy="3047999"/>
          </a:xfrm>
          <a:prstGeom prst="rect">
            <a:avLst/>
          </a:prstGeom>
        </p:spPr>
      </p:pic>
      <p:sp>
        <p:nvSpPr>
          <p:cNvPr id="2" name="Title 1"/>
          <p:cNvSpPr>
            <a:spLocks noGrp="1"/>
          </p:cNvSpPr>
          <p:nvPr>
            <p:ph type="title"/>
          </p:nvPr>
        </p:nvSpPr>
        <p:spPr>
          <a:xfrm>
            <a:off x="457200" y="685800"/>
            <a:ext cx="8229600" cy="1143000"/>
          </a:xfrm>
          <a:effectLst>
            <a:outerShdw blurRad="50800" dist="38100" dir="10800000" algn="r" rotWithShape="0">
              <a:prstClr val="black">
                <a:alpha val="40000"/>
              </a:prstClr>
            </a:outerShdw>
          </a:effectLst>
        </p:spPr>
        <p:txBody>
          <a:bodyPr>
            <a:normAutofit/>
          </a:bodyPr>
          <a:lstStyle/>
          <a:p>
            <a:r>
              <a:rPr lang="en-US" sz="6000" dirty="0" smtClean="0">
                <a:solidFill>
                  <a:srgbClr val="FF9900"/>
                </a:solidFill>
                <a:latin typeface="Cambria" panose="02040503050406030204" pitchFamily="18" charset="0"/>
              </a:rPr>
              <a:t>Instant Auto Credit App</a:t>
            </a:r>
            <a:endParaRPr lang="en-US" sz="6000" dirty="0">
              <a:solidFill>
                <a:srgbClr val="FF9900"/>
              </a:solidFill>
              <a:latin typeface="Cambria" panose="02040503050406030204" pitchFamily="18" charset="0"/>
            </a:endParaRPr>
          </a:p>
        </p:txBody>
      </p:sp>
      <p:sp>
        <p:nvSpPr>
          <p:cNvPr id="4" name="TextBox 3"/>
          <p:cNvSpPr txBox="1"/>
          <p:nvPr/>
        </p:nvSpPr>
        <p:spPr>
          <a:xfrm>
            <a:off x="914400" y="2590800"/>
            <a:ext cx="7315200" cy="1200329"/>
          </a:xfrm>
          <a:prstGeom prst="rect">
            <a:avLst/>
          </a:prstGeom>
          <a:noFill/>
        </p:spPr>
        <p:txBody>
          <a:bodyPr wrap="square" rtlCol="0">
            <a:spAutoFit/>
          </a:bodyPr>
          <a:lstStyle/>
          <a:p>
            <a:pPr algn="ctr"/>
            <a:r>
              <a:rPr lang="en-US" sz="2400" dirty="0" smtClean="0">
                <a:solidFill>
                  <a:schemeClr val="tx1">
                    <a:lumMod val="75000"/>
                    <a:lumOff val="25000"/>
                  </a:schemeClr>
                </a:solidFill>
                <a:latin typeface="Candara" panose="020E0502030303020204" pitchFamily="34" charset="0"/>
              </a:rPr>
              <a:t>Dealer Marketing Services, </a:t>
            </a:r>
            <a:r>
              <a:rPr lang="en-US" sz="2400" dirty="0">
                <a:solidFill>
                  <a:schemeClr val="tx1">
                    <a:lumMod val="75000"/>
                    <a:lumOff val="25000"/>
                  </a:schemeClr>
                </a:solidFill>
                <a:latin typeface="Candara" panose="020E0502030303020204" pitchFamily="34" charset="0"/>
              </a:rPr>
              <a:t>I</a:t>
            </a:r>
            <a:r>
              <a:rPr lang="en-US" sz="2400" dirty="0" smtClean="0">
                <a:solidFill>
                  <a:schemeClr val="tx1">
                    <a:lumMod val="75000"/>
                    <a:lumOff val="25000"/>
                  </a:schemeClr>
                </a:solidFill>
                <a:latin typeface="Candara" panose="020E0502030303020204" pitchFamily="34" charset="0"/>
              </a:rPr>
              <a:t>nc.</a:t>
            </a:r>
          </a:p>
          <a:p>
            <a:pPr algn="ctr"/>
            <a:r>
              <a:rPr lang="en-US" sz="2400" dirty="0" smtClean="0">
                <a:solidFill>
                  <a:schemeClr val="tx1">
                    <a:lumMod val="75000"/>
                    <a:lumOff val="25000"/>
                  </a:schemeClr>
                </a:solidFill>
                <a:latin typeface="Candara" panose="020E0502030303020204" pitchFamily="34" charset="0"/>
              </a:rPr>
              <a:t>Makers of </a:t>
            </a:r>
            <a:r>
              <a:rPr lang="en-US" sz="2400" dirty="0" err="1" smtClean="0">
                <a:solidFill>
                  <a:schemeClr val="tx1">
                    <a:lumMod val="75000"/>
                    <a:lumOff val="25000"/>
                  </a:schemeClr>
                </a:solidFill>
                <a:latin typeface="Candara" panose="020E0502030303020204" pitchFamily="34" charset="0"/>
              </a:rPr>
              <a:t>ProMax</a:t>
            </a:r>
            <a:r>
              <a:rPr lang="en-US" sz="2400" dirty="0" smtClean="0">
                <a:solidFill>
                  <a:schemeClr val="tx1">
                    <a:lumMod val="75000"/>
                    <a:lumOff val="25000"/>
                  </a:schemeClr>
                </a:solidFill>
                <a:latin typeface="Candara" panose="020E0502030303020204" pitchFamily="34" charset="0"/>
              </a:rPr>
              <a:t> Unlimited</a:t>
            </a:r>
          </a:p>
          <a:p>
            <a:pPr algn="ctr"/>
            <a:r>
              <a:rPr lang="en-US" sz="2400" smtClean="0">
                <a:solidFill>
                  <a:schemeClr val="tx1">
                    <a:lumMod val="75000"/>
                    <a:lumOff val="25000"/>
                  </a:schemeClr>
                </a:solidFill>
                <a:latin typeface="Candara" panose="020E0502030303020204" pitchFamily="34" charset="0"/>
              </a:rPr>
              <a:t>563-344-7610</a:t>
            </a:r>
            <a:endParaRPr lang="en-US" sz="2400" dirty="0">
              <a:solidFill>
                <a:schemeClr val="tx1">
                  <a:lumMod val="75000"/>
                  <a:lumOff val="25000"/>
                </a:schemeClr>
              </a:solidFill>
              <a:latin typeface="Candara" panose="020E0502030303020204" pitchFamily="34" charset="0"/>
            </a:endParaRPr>
          </a:p>
        </p:txBody>
      </p:sp>
    </p:spTree>
    <p:extLst>
      <p:ext uri="{BB962C8B-B14F-4D97-AF65-F5344CB8AC3E}">
        <p14:creationId xmlns:p14="http://schemas.microsoft.com/office/powerpoint/2010/main" val="16308692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a:effectLst/>
        </p:spPr>
        <p:txBody>
          <a:bodyPr/>
          <a:lstStyle/>
          <a:p>
            <a:r>
              <a:rPr lang="en-US" dirty="0" smtClean="0">
                <a:solidFill>
                  <a:srgbClr val="FF9900"/>
                </a:solidFill>
                <a:latin typeface="Cambria" panose="02040503050406030204" pitchFamily="18" charset="0"/>
              </a:rPr>
              <a:t>What is Instant Auto Credit App?</a:t>
            </a:r>
            <a:endParaRPr lang="en-US" dirty="0">
              <a:solidFill>
                <a:srgbClr val="FF9900"/>
              </a:solidFill>
              <a:latin typeface="Cambria" panose="02040503050406030204" pitchFamily="18" charset="0"/>
            </a:endParaRPr>
          </a:p>
        </p:txBody>
      </p:sp>
      <p:sp>
        <p:nvSpPr>
          <p:cNvPr id="4" name="TextBox 3"/>
          <p:cNvSpPr txBox="1"/>
          <p:nvPr/>
        </p:nvSpPr>
        <p:spPr>
          <a:xfrm>
            <a:off x="914400" y="2057400"/>
            <a:ext cx="7543800" cy="2862322"/>
          </a:xfrm>
          <a:prstGeom prst="rect">
            <a:avLst/>
          </a:prstGeom>
          <a:noFill/>
        </p:spPr>
        <p:txBody>
          <a:bodyPr wrap="square" rtlCol="0">
            <a:spAutoFit/>
          </a:bodyPr>
          <a:lstStyle/>
          <a:p>
            <a:r>
              <a:rPr lang="en-US" sz="2000" dirty="0" smtClean="0">
                <a:solidFill>
                  <a:schemeClr val="tx1">
                    <a:lumMod val="75000"/>
                    <a:lumOff val="25000"/>
                  </a:schemeClr>
                </a:solidFill>
                <a:latin typeface="Candara" panose="020E0502030303020204" pitchFamily="34" charset="0"/>
              </a:rPr>
              <a:t>Instant Auto Credit App is a quick and easy application that can be integrated into any dealership’s website or used as a stand-alone micro site/special finance site. </a:t>
            </a:r>
            <a:r>
              <a:rPr lang="en-US" sz="2000" b="1" i="1" dirty="0" smtClean="0">
                <a:solidFill>
                  <a:schemeClr val="tx1">
                    <a:lumMod val="75000"/>
                    <a:lumOff val="25000"/>
                  </a:schemeClr>
                </a:solidFill>
                <a:latin typeface="Candara" panose="020E0502030303020204" pitchFamily="34" charset="0"/>
              </a:rPr>
              <a:t>It allows customers on your website to instantly get pre-qualified and see their exact credit bureau score. </a:t>
            </a:r>
          </a:p>
          <a:p>
            <a:endParaRPr lang="en-US" sz="2000" dirty="0">
              <a:solidFill>
                <a:schemeClr val="tx1">
                  <a:lumMod val="75000"/>
                  <a:lumOff val="25000"/>
                </a:schemeClr>
              </a:solidFill>
              <a:latin typeface="Candara" panose="020E0502030303020204" pitchFamily="34" charset="0"/>
            </a:endParaRPr>
          </a:p>
          <a:p>
            <a:r>
              <a:rPr lang="en-US" sz="2000" dirty="0" smtClean="0">
                <a:solidFill>
                  <a:schemeClr val="tx1">
                    <a:lumMod val="75000"/>
                    <a:lumOff val="25000"/>
                  </a:schemeClr>
                </a:solidFill>
                <a:latin typeface="Candara" panose="020E0502030303020204" pitchFamily="34" charset="0"/>
              </a:rPr>
              <a:t>Additionally, the dealership will immediately receive a new lead which includes the customer’s contact info, exact credit bureau score, and auto summary information. How nice will it be having this information available when starting to work every new lead?</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2" y="4919722"/>
            <a:ext cx="9144000" cy="1938278"/>
          </a:xfrm>
          <a:prstGeom prst="rect">
            <a:avLst/>
          </a:prstGeom>
        </p:spPr>
      </p:pic>
    </p:spTree>
    <p:extLst>
      <p:ext uri="{BB962C8B-B14F-4D97-AF65-F5344CB8AC3E}">
        <p14:creationId xmlns:p14="http://schemas.microsoft.com/office/powerpoint/2010/main" val="27338952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915400" cy="1143000"/>
          </a:xfrm>
          <a:effectLst/>
        </p:spPr>
        <p:txBody>
          <a:bodyPr>
            <a:normAutofit/>
          </a:bodyPr>
          <a:lstStyle/>
          <a:p>
            <a:r>
              <a:rPr lang="en-US" sz="3900" dirty="0" smtClean="0">
                <a:solidFill>
                  <a:srgbClr val="FF9900"/>
                </a:solidFill>
                <a:latin typeface="Cambria" panose="02040503050406030204" pitchFamily="18" charset="0"/>
              </a:rPr>
              <a:t>Why will it increase your website leads?</a:t>
            </a:r>
            <a:endParaRPr lang="en-US" sz="3900" dirty="0">
              <a:solidFill>
                <a:srgbClr val="FF9900"/>
              </a:solidFill>
              <a:latin typeface="Cambria" panose="02040503050406030204" pitchFamily="18" charset="0"/>
            </a:endParaRPr>
          </a:p>
        </p:txBody>
      </p:sp>
      <p:sp>
        <p:nvSpPr>
          <p:cNvPr id="3" name="TextBox 2"/>
          <p:cNvSpPr txBox="1"/>
          <p:nvPr/>
        </p:nvSpPr>
        <p:spPr>
          <a:xfrm>
            <a:off x="305540" y="1905000"/>
            <a:ext cx="3581400" cy="6463308"/>
          </a:xfrm>
          <a:prstGeom prst="rect">
            <a:avLst/>
          </a:prstGeom>
          <a:noFill/>
        </p:spPr>
        <p:txBody>
          <a:bodyPr wrap="square" rtlCol="0">
            <a:spAutoFit/>
          </a:bodyPr>
          <a:lstStyle/>
          <a:p>
            <a:r>
              <a:rPr lang="en-US" dirty="0" smtClean="0">
                <a:solidFill>
                  <a:schemeClr val="tx1">
                    <a:lumMod val="75000"/>
                    <a:lumOff val="25000"/>
                  </a:schemeClr>
                </a:solidFill>
                <a:latin typeface="Candara" panose="020E0502030303020204" pitchFamily="34" charset="0"/>
              </a:rPr>
              <a:t>Because it incentivizes your visitors to provide their information to you.  Doing so  will set your website apart from your competitors’ generic and mundane lead forms. </a:t>
            </a:r>
          </a:p>
          <a:p>
            <a:endParaRPr lang="en-US" dirty="0">
              <a:solidFill>
                <a:schemeClr val="tx1">
                  <a:lumMod val="75000"/>
                  <a:lumOff val="25000"/>
                </a:schemeClr>
              </a:solidFill>
              <a:latin typeface="Candara" panose="020E0502030303020204" pitchFamily="34" charset="0"/>
            </a:endParaRPr>
          </a:p>
          <a:p>
            <a:r>
              <a:rPr lang="en-US" dirty="0" smtClean="0">
                <a:solidFill>
                  <a:schemeClr val="tx1">
                    <a:lumMod val="75000"/>
                    <a:lumOff val="25000"/>
                  </a:schemeClr>
                </a:solidFill>
                <a:latin typeface="Candara" panose="020E0502030303020204" pitchFamily="34" charset="0"/>
              </a:rPr>
              <a:t>Customers can instantly see if they are pre-qualified and for up to what loan amount</a:t>
            </a:r>
            <a:r>
              <a:rPr lang="en-US" dirty="0">
                <a:solidFill>
                  <a:schemeClr val="tx1">
                    <a:lumMod val="75000"/>
                    <a:lumOff val="25000"/>
                  </a:schemeClr>
                </a:solidFill>
                <a:latin typeface="Candara" panose="020E0502030303020204" pitchFamily="34" charset="0"/>
              </a:rPr>
              <a:t> </a:t>
            </a:r>
            <a:r>
              <a:rPr lang="en-US" dirty="0" smtClean="0">
                <a:solidFill>
                  <a:schemeClr val="tx1">
                    <a:lumMod val="75000"/>
                    <a:lumOff val="25000"/>
                  </a:schemeClr>
                </a:solidFill>
                <a:latin typeface="Candara" panose="020E0502030303020204" pitchFamily="34" charset="0"/>
              </a:rPr>
              <a:t>and see their exact credit bureau score.</a:t>
            </a:r>
          </a:p>
          <a:p>
            <a:endParaRPr lang="en-US" dirty="0">
              <a:solidFill>
                <a:schemeClr val="tx1">
                  <a:lumMod val="75000"/>
                  <a:lumOff val="25000"/>
                </a:schemeClr>
              </a:solidFill>
              <a:latin typeface="Candara" panose="020E0502030303020204" pitchFamily="34" charset="0"/>
            </a:endParaRPr>
          </a:p>
          <a:p>
            <a:r>
              <a:rPr lang="en-US" b="1" i="1" dirty="0" smtClean="0">
                <a:solidFill>
                  <a:schemeClr val="tx1">
                    <a:lumMod val="75000"/>
                    <a:lumOff val="25000"/>
                  </a:schemeClr>
                </a:solidFill>
                <a:latin typeface="Candara" panose="020E0502030303020204" pitchFamily="34" charset="0"/>
              </a:rPr>
              <a:t>Instant Auto Credit App’s unique form attracts and engages  customers.  </a:t>
            </a:r>
          </a:p>
          <a:p>
            <a:endParaRPr lang="en-US" dirty="0">
              <a:latin typeface="Cambria" panose="02040503050406030204" pitchFamily="18" charset="0"/>
            </a:endParaRPr>
          </a:p>
          <a:p>
            <a:r>
              <a:rPr lang="en-US" dirty="0" smtClean="0">
                <a:latin typeface="Cambria" panose="02040503050406030204" pitchFamily="18" charset="0"/>
              </a:rPr>
              <a:t> </a:t>
            </a:r>
          </a:p>
          <a:p>
            <a:endParaRPr lang="en-US" dirty="0">
              <a:latin typeface="Cambria" panose="02040503050406030204" pitchFamily="18" charset="0"/>
            </a:endParaRPr>
          </a:p>
          <a:p>
            <a:r>
              <a:rPr lang="en-US" dirty="0" smtClean="0">
                <a:latin typeface="Cambria" panose="02040503050406030204" pitchFamily="18" charset="0"/>
              </a:rPr>
              <a:t> </a:t>
            </a:r>
          </a:p>
          <a:p>
            <a:endParaRPr lang="en-US" dirty="0">
              <a:latin typeface="Cambria" panose="02040503050406030204" pitchFamily="18" charset="0"/>
            </a:endParaRPr>
          </a:p>
          <a:p>
            <a:endParaRPr lang="en-US" dirty="0" smtClean="0">
              <a:latin typeface="Cambria" panose="02040503050406030204" pitchFamily="18" charset="0"/>
            </a:endParaRPr>
          </a:p>
          <a:p>
            <a:endParaRPr lang="en-US" dirty="0">
              <a:latin typeface="Cambria" panose="02040503050406030204" pitchFamily="18" charset="0"/>
            </a:endParaRPr>
          </a:p>
          <a:p>
            <a:r>
              <a:rPr lang="en-US" dirty="0"/>
              <a:t>	</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9340" y="2057400"/>
            <a:ext cx="4876060" cy="36305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970996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US" dirty="0" smtClean="0">
                <a:solidFill>
                  <a:srgbClr val="FF9900"/>
                </a:solidFill>
                <a:latin typeface="Cambria" panose="02040503050406030204" pitchFamily="18" charset="0"/>
              </a:rPr>
              <a:t>How the process works</a:t>
            </a:r>
            <a:endParaRPr lang="en-US" dirty="0">
              <a:solidFill>
                <a:srgbClr val="FF9900"/>
              </a:solidFill>
              <a:latin typeface="Cambria" panose="02040503050406030204" pitchFamily="18" charset="0"/>
            </a:endParaRPr>
          </a:p>
        </p:txBody>
      </p:sp>
      <p:sp>
        <p:nvSpPr>
          <p:cNvPr id="8" name="TextBox 7"/>
          <p:cNvSpPr txBox="1"/>
          <p:nvPr/>
        </p:nvSpPr>
        <p:spPr>
          <a:xfrm>
            <a:off x="762000" y="1219200"/>
            <a:ext cx="7772400" cy="1754326"/>
          </a:xfrm>
          <a:prstGeom prst="rect">
            <a:avLst/>
          </a:prstGeom>
          <a:noFill/>
        </p:spPr>
        <p:txBody>
          <a:bodyPr wrap="square" rtlCol="0">
            <a:spAutoFit/>
          </a:bodyPr>
          <a:lstStyle/>
          <a:p>
            <a:r>
              <a:rPr lang="en-US" dirty="0">
                <a:solidFill>
                  <a:schemeClr val="tx1">
                    <a:lumMod val="75000"/>
                    <a:lumOff val="25000"/>
                  </a:schemeClr>
                </a:solidFill>
                <a:latin typeface="Candara" panose="020E0502030303020204" pitchFamily="34" charset="0"/>
              </a:rPr>
              <a:t>A</a:t>
            </a:r>
            <a:r>
              <a:rPr lang="en-US" dirty="0" smtClean="0">
                <a:solidFill>
                  <a:schemeClr val="tx1">
                    <a:lumMod val="75000"/>
                    <a:lumOff val="25000"/>
                  </a:schemeClr>
                </a:solidFill>
                <a:latin typeface="Candara" panose="020E0502030303020204" pitchFamily="34" charset="0"/>
              </a:rPr>
              <a:t>ll you have to do is contact your website provider and have them integrate the app into your website. </a:t>
            </a:r>
          </a:p>
          <a:p>
            <a:endParaRPr lang="en-US" dirty="0">
              <a:solidFill>
                <a:schemeClr val="tx1">
                  <a:lumMod val="75000"/>
                  <a:lumOff val="25000"/>
                </a:schemeClr>
              </a:solidFill>
              <a:latin typeface="Candara" panose="020E0502030303020204" pitchFamily="34" charset="0"/>
            </a:endParaRPr>
          </a:p>
          <a:p>
            <a:r>
              <a:rPr lang="en-US" dirty="0" smtClean="0">
                <a:solidFill>
                  <a:schemeClr val="tx1">
                    <a:lumMod val="75000"/>
                    <a:lumOff val="25000"/>
                  </a:schemeClr>
                </a:solidFill>
                <a:latin typeface="Candara" panose="020E0502030303020204" pitchFamily="34" charset="0"/>
              </a:rPr>
              <a:t>We can provide special promotional graphics that advertise the app or you can provide your own. You can place the app on as many pages of your website as you desire. Better placement equals more traffic and more leads! </a:t>
            </a:r>
            <a:endParaRPr lang="en-US" dirty="0">
              <a:solidFill>
                <a:schemeClr val="tx1">
                  <a:lumMod val="75000"/>
                  <a:lumOff val="25000"/>
                </a:schemeClr>
              </a:solidFill>
              <a:latin typeface="Candara" panose="020E0502030303020204" pitchFamily="34"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7901" y="3200400"/>
            <a:ext cx="3368297" cy="311850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Right"/>
            <a:lightRig rig="soft" dir="t"/>
          </a:scene3d>
          <a:sp3d contourW="12700" prstMaterial="matte">
            <a:bevelT w="63500" h="50800"/>
            <a:contourClr>
              <a:srgbClr val="C0C0C0"/>
            </a:contourClr>
          </a:sp3d>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71800" y="3278122"/>
            <a:ext cx="3284349" cy="3040778"/>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Right"/>
            <a:lightRig rig="soft" dir="t"/>
          </a:scene3d>
          <a:sp3d contourW="12700" prstMaterial="matte">
            <a:bevelT w="63500" h="50800"/>
            <a:contourClr>
              <a:srgbClr val="C0C0C0"/>
            </a:contourClr>
          </a:sp3d>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10200" y="3333712"/>
            <a:ext cx="3224303" cy="2985188"/>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Right"/>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21408790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9900"/>
                </a:solidFill>
                <a:latin typeface="Cambria" panose="02040503050406030204" pitchFamily="18" charset="0"/>
              </a:rPr>
              <a:t>It couldn’t be easier for the customer</a:t>
            </a:r>
            <a:endParaRPr lang="en-US" dirty="0">
              <a:solidFill>
                <a:srgbClr val="FF9900"/>
              </a:solidFill>
              <a:latin typeface="Cambria" panose="02040503050406030204" pitchFamily="18" charset="0"/>
            </a:endParaRPr>
          </a:p>
        </p:txBody>
      </p:sp>
      <p:sp>
        <p:nvSpPr>
          <p:cNvPr id="3" name="TextBox 2"/>
          <p:cNvSpPr txBox="1"/>
          <p:nvPr/>
        </p:nvSpPr>
        <p:spPr>
          <a:xfrm>
            <a:off x="304800" y="1300830"/>
            <a:ext cx="3733800" cy="5016758"/>
          </a:xfrm>
          <a:prstGeom prst="rect">
            <a:avLst/>
          </a:prstGeom>
          <a:noFill/>
        </p:spPr>
        <p:txBody>
          <a:bodyPr wrap="square" rtlCol="0">
            <a:spAutoFit/>
          </a:bodyPr>
          <a:lstStyle/>
          <a:p>
            <a:r>
              <a:rPr lang="en-US" sz="2000" dirty="0" smtClean="0">
                <a:solidFill>
                  <a:schemeClr val="tx1">
                    <a:lumMod val="75000"/>
                    <a:lumOff val="25000"/>
                  </a:schemeClr>
                </a:solidFill>
                <a:latin typeface="Candara" panose="020E0502030303020204" pitchFamily="34" charset="0"/>
              </a:rPr>
              <a:t>All the customer has to do is fill out the short form. They only need to provide name, address, and email… </a:t>
            </a:r>
            <a:r>
              <a:rPr lang="en-US" sz="2000" b="1" i="1" dirty="0" smtClean="0">
                <a:solidFill>
                  <a:schemeClr val="tx1">
                    <a:lumMod val="75000"/>
                    <a:lumOff val="25000"/>
                  </a:schemeClr>
                </a:solidFill>
                <a:latin typeface="Candara" panose="020E0502030303020204" pitchFamily="34" charset="0"/>
              </a:rPr>
              <a:t>no social security number is required</a:t>
            </a:r>
            <a:r>
              <a:rPr lang="en-US" sz="2000" dirty="0" smtClean="0">
                <a:solidFill>
                  <a:schemeClr val="tx1">
                    <a:lumMod val="75000"/>
                    <a:lumOff val="25000"/>
                  </a:schemeClr>
                </a:solidFill>
                <a:latin typeface="Candara" panose="020E0502030303020204" pitchFamily="34" charset="0"/>
              </a:rPr>
              <a:t>. It’s that quick and easy! </a:t>
            </a:r>
            <a:r>
              <a:rPr lang="en-US" sz="2000" dirty="0">
                <a:solidFill>
                  <a:schemeClr val="tx1">
                    <a:lumMod val="75000"/>
                    <a:lumOff val="25000"/>
                  </a:schemeClr>
                </a:solidFill>
                <a:latin typeface="Candara" panose="020E0502030303020204" pitchFamily="34" charset="0"/>
              </a:rPr>
              <a:t>A</a:t>
            </a:r>
            <a:r>
              <a:rPr lang="en-US" sz="2000" dirty="0" smtClean="0">
                <a:solidFill>
                  <a:schemeClr val="tx1">
                    <a:lumMod val="75000"/>
                    <a:lumOff val="25000"/>
                  </a:schemeClr>
                </a:solidFill>
                <a:latin typeface="Candara" panose="020E0502030303020204" pitchFamily="34" charset="0"/>
              </a:rPr>
              <a:t> video spokesperson is included to explain how easy the process is. </a:t>
            </a:r>
          </a:p>
          <a:p>
            <a:endParaRPr lang="en-US" sz="2000" dirty="0">
              <a:solidFill>
                <a:schemeClr val="tx1">
                  <a:lumMod val="75000"/>
                  <a:lumOff val="25000"/>
                </a:schemeClr>
              </a:solidFill>
              <a:latin typeface="Candara" panose="020E0502030303020204" pitchFamily="34" charset="0"/>
            </a:endParaRPr>
          </a:p>
          <a:p>
            <a:pPr marL="342900" indent="-342900">
              <a:buFont typeface="Arial" panose="020B0604020202020204" pitchFamily="34" charset="0"/>
              <a:buChar char="•"/>
            </a:pPr>
            <a:r>
              <a:rPr lang="en-US" sz="2000" dirty="0" smtClean="0">
                <a:solidFill>
                  <a:schemeClr val="tx1">
                    <a:lumMod val="75000"/>
                    <a:lumOff val="25000"/>
                  </a:schemeClr>
                </a:solidFill>
                <a:latin typeface="Candara" panose="020E0502030303020204" pitchFamily="34" charset="0"/>
              </a:rPr>
              <a:t>No long forms</a:t>
            </a:r>
          </a:p>
          <a:p>
            <a:pPr marL="342900" indent="-342900">
              <a:buFont typeface="Arial" panose="020B0604020202020204" pitchFamily="34" charset="0"/>
              <a:buChar char="•"/>
            </a:pPr>
            <a:r>
              <a:rPr lang="en-US" sz="2000" dirty="0" smtClean="0">
                <a:solidFill>
                  <a:schemeClr val="tx1">
                    <a:lumMod val="75000"/>
                    <a:lumOff val="25000"/>
                  </a:schemeClr>
                </a:solidFill>
                <a:latin typeface="Candara" panose="020E0502030303020204" pitchFamily="34" charset="0"/>
              </a:rPr>
              <a:t>No cost or obligation to the customer</a:t>
            </a:r>
          </a:p>
          <a:p>
            <a:pPr marL="342900" indent="-342900">
              <a:buFont typeface="Arial" panose="020B0604020202020204" pitchFamily="34" charset="0"/>
              <a:buChar char="•"/>
            </a:pPr>
            <a:r>
              <a:rPr lang="en-US" sz="2000" dirty="0" smtClean="0">
                <a:solidFill>
                  <a:schemeClr val="tx1">
                    <a:lumMod val="75000"/>
                    <a:lumOff val="25000"/>
                  </a:schemeClr>
                </a:solidFill>
                <a:latin typeface="Candara" panose="020E0502030303020204" pitchFamily="34" charset="0"/>
              </a:rPr>
              <a:t>Does not affect the customer’s credit bureau score</a:t>
            </a:r>
          </a:p>
          <a:p>
            <a:pPr marL="342900" indent="-342900">
              <a:buFont typeface="Arial" panose="020B0604020202020204" pitchFamily="34" charset="0"/>
              <a:buChar char="•"/>
            </a:pPr>
            <a:r>
              <a:rPr lang="en-US" sz="2000" dirty="0" smtClean="0">
                <a:solidFill>
                  <a:schemeClr val="tx1">
                    <a:lumMod val="75000"/>
                    <a:lumOff val="25000"/>
                  </a:schemeClr>
                </a:solidFill>
                <a:latin typeface="Candara" panose="020E0502030303020204" pitchFamily="34" charset="0"/>
              </a:rPr>
              <a:t>Completely secure</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19600" y="2514600"/>
            <a:ext cx="4150746" cy="3480016"/>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8430129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839200" cy="1143000"/>
          </a:xfrm>
        </p:spPr>
        <p:txBody>
          <a:bodyPr>
            <a:noAutofit/>
          </a:bodyPr>
          <a:lstStyle/>
          <a:p>
            <a:r>
              <a:rPr lang="en-US" sz="3600" dirty="0">
                <a:solidFill>
                  <a:srgbClr val="FF9900"/>
                </a:solidFill>
                <a:latin typeface="Cambria" panose="02040503050406030204" pitchFamily="18" charset="0"/>
              </a:rPr>
              <a:t>T</a:t>
            </a:r>
            <a:r>
              <a:rPr lang="en-US" sz="3600" dirty="0" smtClean="0">
                <a:solidFill>
                  <a:srgbClr val="FF9900"/>
                </a:solidFill>
                <a:latin typeface="Cambria" panose="02040503050406030204" pitchFamily="18" charset="0"/>
              </a:rPr>
              <a:t>he customer will instantly </a:t>
            </a:r>
            <a:r>
              <a:rPr lang="en-US" sz="3600" dirty="0">
                <a:solidFill>
                  <a:srgbClr val="FF9900"/>
                </a:solidFill>
                <a:latin typeface="Cambria" panose="02040503050406030204" pitchFamily="18" charset="0"/>
              </a:rPr>
              <a:t>see </a:t>
            </a:r>
            <a:r>
              <a:rPr lang="en-US" sz="3600" dirty="0" smtClean="0">
                <a:solidFill>
                  <a:srgbClr val="FF9900"/>
                </a:solidFill>
                <a:latin typeface="Cambria" panose="02040503050406030204" pitchFamily="18" charset="0"/>
              </a:rPr>
              <a:t>their results</a:t>
            </a:r>
            <a:endParaRPr lang="en-US" sz="3600" dirty="0">
              <a:latin typeface="Cambria" panose="02040503050406030204" pitchFamily="18" charset="0"/>
            </a:endParaRPr>
          </a:p>
        </p:txBody>
      </p:sp>
      <p:sp>
        <p:nvSpPr>
          <p:cNvPr id="3" name="TextBox 2"/>
          <p:cNvSpPr txBox="1"/>
          <p:nvPr/>
        </p:nvSpPr>
        <p:spPr>
          <a:xfrm>
            <a:off x="457200" y="2057400"/>
            <a:ext cx="3124200" cy="4462760"/>
          </a:xfrm>
          <a:prstGeom prst="rect">
            <a:avLst/>
          </a:prstGeom>
          <a:noFill/>
        </p:spPr>
        <p:txBody>
          <a:bodyPr wrap="square" rtlCol="0">
            <a:spAutoFit/>
          </a:bodyPr>
          <a:lstStyle/>
          <a:p>
            <a:r>
              <a:rPr lang="en-US" sz="2000" dirty="0" smtClean="0">
                <a:solidFill>
                  <a:schemeClr val="tx1">
                    <a:lumMod val="75000"/>
                    <a:lumOff val="25000"/>
                  </a:schemeClr>
                </a:solidFill>
                <a:latin typeface="Candara" panose="020E0502030303020204" pitchFamily="34" charset="0"/>
              </a:rPr>
              <a:t>Within seconds the customer will see if they are pre-qualified along with their exact credit bureau score. The pre-qualification tiers</a:t>
            </a:r>
            <a:r>
              <a:rPr lang="en-US" sz="2000" dirty="0">
                <a:solidFill>
                  <a:schemeClr val="tx1">
                    <a:lumMod val="75000"/>
                    <a:lumOff val="25000"/>
                  </a:schemeClr>
                </a:solidFill>
                <a:latin typeface="Candara" panose="020E0502030303020204" pitchFamily="34" charset="0"/>
              </a:rPr>
              <a:t> </a:t>
            </a:r>
            <a:r>
              <a:rPr lang="en-US" sz="2000" dirty="0" smtClean="0">
                <a:solidFill>
                  <a:schemeClr val="tx1">
                    <a:lumMod val="75000"/>
                    <a:lumOff val="25000"/>
                  </a:schemeClr>
                </a:solidFill>
                <a:latin typeface="Candara" panose="020E0502030303020204" pitchFamily="34" charset="0"/>
              </a:rPr>
              <a:t>and loan amount can be customized per dealership. </a:t>
            </a:r>
          </a:p>
          <a:p>
            <a:endParaRPr lang="en-US" sz="2000" dirty="0" smtClean="0">
              <a:solidFill>
                <a:schemeClr val="tx1">
                  <a:lumMod val="75000"/>
                  <a:lumOff val="25000"/>
                </a:schemeClr>
              </a:solidFill>
              <a:latin typeface="Candara" panose="020E0502030303020204" pitchFamily="34" charset="0"/>
            </a:endParaRPr>
          </a:p>
          <a:p>
            <a:r>
              <a:rPr lang="en-US" sz="2000" b="1" i="1" dirty="0" smtClean="0">
                <a:solidFill>
                  <a:schemeClr val="tx1">
                    <a:lumMod val="75000"/>
                    <a:lumOff val="25000"/>
                  </a:schemeClr>
                </a:solidFill>
                <a:latin typeface="Candara" panose="020E0502030303020204" pitchFamily="34" charset="0"/>
              </a:rPr>
              <a:t>Where else can a customer get this information this fast and this easy?</a:t>
            </a:r>
          </a:p>
          <a:p>
            <a:endParaRPr lang="en-US" sz="2000" dirty="0">
              <a:solidFill>
                <a:schemeClr val="tx1">
                  <a:lumMod val="75000"/>
                  <a:lumOff val="25000"/>
                </a:schemeClr>
              </a:solidFill>
              <a:latin typeface="Candara" panose="020E0502030303020204" pitchFamily="34" charset="0"/>
            </a:endParaRPr>
          </a:p>
          <a:p>
            <a:endParaRPr lang="en-US" sz="2400" dirty="0">
              <a:solidFill>
                <a:schemeClr val="tx1">
                  <a:lumMod val="75000"/>
                  <a:lumOff val="25000"/>
                </a:schemeClr>
              </a:solidFill>
              <a:latin typeface="Candara" panose="020E0502030303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61963" y="2209800"/>
            <a:ext cx="4948637" cy="364290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2103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400" dirty="0" smtClean="0">
                <a:solidFill>
                  <a:srgbClr val="FF9900"/>
                </a:solidFill>
                <a:latin typeface="Cambria" panose="02040503050406030204" pitchFamily="18" charset="0"/>
              </a:rPr>
              <a:t>Receive unique &amp; valuable information with every lead</a:t>
            </a:r>
            <a:endParaRPr lang="en-US" sz="3400" dirty="0">
              <a:solidFill>
                <a:srgbClr val="FF9900"/>
              </a:solidFill>
              <a:latin typeface="Cambria" panose="02040503050406030204" pitchFamily="18" charset="0"/>
            </a:endParaRPr>
          </a:p>
        </p:txBody>
      </p:sp>
      <p:sp>
        <p:nvSpPr>
          <p:cNvPr id="3" name="TextBox 2"/>
          <p:cNvSpPr txBox="1"/>
          <p:nvPr/>
        </p:nvSpPr>
        <p:spPr>
          <a:xfrm>
            <a:off x="757989" y="1524000"/>
            <a:ext cx="7772400" cy="1862048"/>
          </a:xfrm>
          <a:prstGeom prst="rect">
            <a:avLst/>
          </a:prstGeom>
          <a:noFill/>
        </p:spPr>
        <p:txBody>
          <a:bodyPr wrap="square" rtlCol="0">
            <a:spAutoFit/>
          </a:bodyPr>
          <a:lstStyle/>
          <a:p>
            <a:r>
              <a:rPr lang="en-US" sz="1700" dirty="0" smtClean="0">
                <a:solidFill>
                  <a:schemeClr val="tx1">
                    <a:lumMod val="75000"/>
                    <a:lumOff val="25000"/>
                  </a:schemeClr>
                </a:solidFill>
                <a:latin typeface="Candara" panose="020E0502030303020204" pitchFamily="34" charset="0"/>
              </a:rPr>
              <a:t>With all other lead forms you only receive general contact information. Our leads are uniquely different.  How great will it be to receive the information below</a:t>
            </a:r>
            <a:r>
              <a:rPr lang="en-US" sz="1700" dirty="0">
                <a:solidFill>
                  <a:schemeClr val="tx1">
                    <a:lumMod val="75000"/>
                    <a:lumOff val="25000"/>
                  </a:schemeClr>
                </a:solidFill>
                <a:latin typeface="Candara" panose="020E0502030303020204" pitchFamily="34" charset="0"/>
              </a:rPr>
              <a:t>?</a:t>
            </a:r>
            <a:r>
              <a:rPr lang="en-US" sz="1700" dirty="0" smtClean="0">
                <a:solidFill>
                  <a:schemeClr val="tx1">
                    <a:lumMod val="75000"/>
                    <a:lumOff val="25000"/>
                  </a:schemeClr>
                </a:solidFill>
                <a:latin typeface="Candara" panose="020E0502030303020204" pitchFamily="34" charset="0"/>
              </a:rPr>
              <a:t> </a:t>
            </a:r>
          </a:p>
          <a:p>
            <a:endParaRPr lang="en-US" sz="1700" dirty="0">
              <a:solidFill>
                <a:schemeClr val="tx1">
                  <a:lumMod val="75000"/>
                  <a:lumOff val="25000"/>
                </a:schemeClr>
              </a:solidFill>
              <a:latin typeface="Candara" panose="020E0502030303020204" pitchFamily="34" charset="0"/>
            </a:endParaRPr>
          </a:p>
          <a:p>
            <a:r>
              <a:rPr lang="en-US" sz="1600" b="1" i="1" dirty="0">
                <a:solidFill>
                  <a:schemeClr val="tx1">
                    <a:lumMod val="75000"/>
                    <a:lumOff val="25000"/>
                  </a:schemeClr>
                </a:solidFill>
                <a:latin typeface="Candara" panose="020E0502030303020204" pitchFamily="34" charset="0"/>
              </a:rPr>
              <a:t>With every prequalified lead you will receive the </a:t>
            </a:r>
            <a:r>
              <a:rPr lang="en-US" sz="1600" b="1" i="1" dirty="0" smtClean="0">
                <a:solidFill>
                  <a:schemeClr val="tx1">
                    <a:lumMod val="75000"/>
                    <a:lumOff val="25000"/>
                  </a:schemeClr>
                </a:solidFill>
                <a:latin typeface="Candara" panose="020E0502030303020204" pitchFamily="34" charset="0"/>
              </a:rPr>
              <a:t>following</a:t>
            </a:r>
            <a:r>
              <a:rPr lang="en-US" sz="1600" dirty="0" smtClean="0">
                <a:solidFill>
                  <a:schemeClr val="tx1">
                    <a:lumMod val="75000"/>
                    <a:lumOff val="25000"/>
                  </a:schemeClr>
                </a:solidFill>
                <a:latin typeface="Candara" panose="020E0502030303020204" pitchFamily="34" charset="0"/>
              </a:rPr>
              <a:t>: </a:t>
            </a:r>
            <a:r>
              <a:rPr lang="en-US" sz="1600" dirty="0">
                <a:solidFill>
                  <a:schemeClr val="tx1">
                    <a:lumMod val="75000"/>
                    <a:lumOff val="25000"/>
                  </a:schemeClr>
                </a:solidFill>
                <a:latin typeface="Candara" panose="020E0502030303020204" pitchFamily="34" charset="0"/>
              </a:rPr>
              <a:t>C</a:t>
            </a:r>
            <a:r>
              <a:rPr lang="en-US" sz="1600" dirty="0" smtClean="0">
                <a:solidFill>
                  <a:schemeClr val="tx1">
                    <a:lumMod val="75000"/>
                    <a:lumOff val="25000"/>
                  </a:schemeClr>
                </a:solidFill>
                <a:latin typeface="Candara" panose="020E0502030303020204" pitchFamily="34" charset="0"/>
              </a:rPr>
              <a:t>ustomers </a:t>
            </a:r>
            <a:r>
              <a:rPr lang="en-US" sz="1600" dirty="0">
                <a:solidFill>
                  <a:schemeClr val="tx1">
                    <a:lumMod val="75000"/>
                    <a:lumOff val="25000"/>
                  </a:schemeClr>
                </a:solidFill>
                <a:latin typeface="Candara" panose="020E0502030303020204" pitchFamily="34" charset="0"/>
              </a:rPr>
              <a:t>exact credit bureau score, any auto inquires in the last 30 days, interest rate, payment, term of loan, remaining term, original loan amount, est. payoff, % loan paid off, if it </a:t>
            </a:r>
            <a:r>
              <a:rPr lang="en-US" sz="1600" dirty="0" smtClean="0">
                <a:solidFill>
                  <a:schemeClr val="tx1">
                    <a:lumMod val="75000"/>
                    <a:lumOff val="25000"/>
                  </a:schemeClr>
                </a:solidFill>
                <a:latin typeface="Candara" panose="020E0502030303020204" pitchFamily="34" charset="0"/>
              </a:rPr>
              <a:t>was a </a:t>
            </a:r>
            <a:r>
              <a:rPr lang="en-US" sz="1600" dirty="0">
                <a:solidFill>
                  <a:schemeClr val="tx1">
                    <a:lumMod val="75000"/>
                    <a:lumOff val="25000"/>
                  </a:schemeClr>
                </a:solidFill>
                <a:latin typeface="Candara" panose="020E0502030303020204" pitchFamily="34" charset="0"/>
              </a:rPr>
              <a:t>joint loan, and number of </a:t>
            </a:r>
            <a:r>
              <a:rPr lang="en-US" sz="1600" dirty="0" smtClean="0">
                <a:solidFill>
                  <a:schemeClr val="tx1">
                    <a:lumMod val="75000"/>
                    <a:lumOff val="25000"/>
                  </a:schemeClr>
                </a:solidFill>
                <a:latin typeface="Candara" panose="020E0502030303020204" pitchFamily="34" charset="0"/>
              </a:rPr>
              <a:t>late payments in </a:t>
            </a:r>
            <a:r>
              <a:rPr lang="en-US" sz="1600" dirty="0">
                <a:solidFill>
                  <a:schemeClr val="tx1">
                    <a:lumMod val="75000"/>
                    <a:lumOff val="25000"/>
                  </a:schemeClr>
                </a:solidFill>
                <a:latin typeface="Candara" panose="020E0502030303020204" pitchFamily="34" charset="0"/>
              </a:rPr>
              <a:t>the last 24 months</a:t>
            </a:r>
            <a:r>
              <a:rPr lang="en-US" sz="1600" dirty="0" smtClean="0">
                <a:solidFill>
                  <a:schemeClr val="tx1">
                    <a:lumMod val="75000"/>
                    <a:lumOff val="25000"/>
                  </a:schemeClr>
                </a:solidFill>
                <a:latin typeface="Candara" panose="020E0502030303020204" pitchFamily="34" charset="0"/>
              </a:rPr>
              <a:t>.</a:t>
            </a:r>
            <a:endParaRPr lang="en-US" dirty="0">
              <a:solidFill>
                <a:schemeClr val="tx1">
                  <a:lumMod val="75000"/>
                  <a:lumOff val="25000"/>
                </a:schemeClr>
              </a:solidFill>
              <a:latin typeface="Candara" panose="020E0502030303020204"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4100" y="3505200"/>
            <a:ext cx="6058289" cy="31849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227575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381000"/>
            <a:ext cx="8229600" cy="1143000"/>
          </a:xfrm>
        </p:spPr>
        <p:txBody>
          <a:bodyPr>
            <a:normAutofit fontScale="90000"/>
          </a:bodyPr>
          <a:lstStyle/>
          <a:p>
            <a:r>
              <a:rPr lang="en-US" dirty="0" smtClean="0">
                <a:solidFill>
                  <a:srgbClr val="FF9900"/>
                </a:solidFill>
                <a:latin typeface="Cambria" panose="02040503050406030204" pitchFamily="18" charset="0"/>
              </a:rPr>
              <a:t>Increase your sales &amp; profits with the Instant Auto Credit App</a:t>
            </a:r>
            <a:endParaRPr lang="en-US" dirty="0">
              <a:solidFill>
                <a:srgbClr val="FF9900"/>
              </a:solidFill>
              <a:latin typeface="Cambria" panose="02040503050406030204" pitchFamily="18" charset="0"/>
            </a:endParaRPr>
          </a:p>
        </p:txBody>
      </p:sp>
      <p:sp>
        <p:nvSpPr>
          <p:cNvPr id="3" name="TextBox 2"/>
          <p:cNvSpPr txBox="1"/>
          <p:nvPr/>
        </p:nvSpPr>
        <p:spPr>
          <a:xfrm>
            <a:off x="914400" y="2133600"/>
            <a:ext cx="7391400" cy="2031325"/>
          </a:xfrm>
          <a:prstGeom prst="rect">
            <a:avLst/>
          </a:prstGeom>
          <a:noFill/>
        </p:spPr>
        <p:txBody>
          <a:bodyPr wrap="square" rtlCol="0">
            <a:spAutoFit/>
          </a:bodyPr>
          <a:lstStyle/>
          <a:p>
            <a:r>
              <a:rPr lang="en-US" dirty="0">
                <a:solidFill>
                  <a:schemeClr val="tx1">
                    <a:lumMod val="75000"/>
                    <a:lumOff val="25000"/>
                  </a:schemeClr>
                </a:solidFill>
                <a:latin typeface="Candara" panose="020E0502030303020204" pitchFamily="34" charset="0"/>
              </a:rPr>
              <a:t>The quality of our leads </a:t>
            </a:r>
            <a:r>
              <a:rPr lang="en-US" dirty="0" smtClean="0">
                <a:solidFill>
                  <a:schemeClr val="tx1">
                    <a:lumMod val="75000"/>
                    <a:lumOff val="25000"/>
                  </a:schemeClr>
                </a:solidFill>
                <a:latin typeface="Candara" panose="020E0502030303020204" pitchFamily="34" charset="0"/>
              </a:rPr>
              <a:t>is </a:t>
            </a:r>
            <a:r>
              <a:rPr lang="en-US" dirty="0">
                <a:solidFill>
                  <a:schemeClr val="tx1">
                    <a:lumMod val="75000"/>
                    <a:lumOff val="25000"/>
                  </a:schemeClr>
                </a:solidFill>
                <a:latin typeface="Candara" panose="020E0502030303020204" pitchFamily="34" charset="0"/>
              </a:rPr>
              <a:t>exceptional. These are people on your website who want to get </a:t>
            </a:r>
            <a:r>
              <a:rPr lang="en-US" dirty="0" smtClean="0">
                <a:solidFill>
                  <a:schemeClr val="tx1">
                    <a:lumMod val="75000"/>
                    <a:lumOff val="25000"/>
                  </a:schemeClr>
                </a:solidFill>
                <a:latin typeface="Candara" panose="020E0502030303020204" pitchFamily="34" charset="0"/>
              </a:rPr>
              <a:t>pre-qualified </a:t>
            </a:r>
            <a:r>
              <a:rPr lang="en-US" dirty="0">
                <a:solidFill>
                  <a:schemeClr val="tx1">
                    <a:lumMod val="75000"/>
                    <a:lumOff val="25000"/>
                  </a:schemeClr>
                </a:solidFill>
                <a:latin typeface="Candara" panose="020E0502030303020204" pitchFamily="34" charset="0"/>
              </a:rPr>
              <a:t>and start the purchasing process. Because of </a:t>
            </a:r>
            <a:r>
              <a:rPr lang="en-US" dirty="0" smtClean="0">
                <a:solidFill>
                  <a:schemeClr val="tx1">
                    <a:lumMod val="75000"/>
                    <a:lumOff val="25000"/>
                  </a:schemeClr>
                </a:solidFill>
                <a:latin typeface="Candara" panose="020E0502030303020204" pitchFamily="34" charset="0"/>
              </a:rPr>
              <a:t>this, </a:t>
            </a:r>
            <a:r>
              <a:rPr lang="en-US" dirty="0">
                <a:solidFill>
                  <a:schemeClr val="tx1">
                    <a:lumMod val="75000"/>
                    <a:lumOff val="25000"/>
                  </a:schemeClr>
                </a:solidFill>
                <a:latin typeface="Candara" panose="020E0502030303020204" pitchFamily="34" charset="0"/>
              </a:rPr>
              <a:t>dealerships are seeing an </a:t>
            </a:r>
            <a:r>
              <a:rPr lang="en-US" b="1" i="1" dirty="0">
                <a:solidFill>
                  <a:schemeClr val="tx1">
                    <a:lumMod val="75000"/>
                    <a:lumOff val="25000"/>
                  </a:schemeClr>
                </a:solidFill>
                <a:latin typeface="Candara" panose="020E0502030303020204" pitchFamily="34" charset="0"/>
              </a:rPr>
              <a:t>increase in leads and closing ratios</a:t>
            </a:r>
            <a:r>
              <a:rPr lang="en-US" dirty="0">
                <a:solidFill>
                  <a:schemeClr val="tx1">
                    <a:lumMod val="75000"/>
                    <a:lumOff val="25000"/>
                  </a:schemeClr>
                </a:solidFill>
                <a:latin typeface="Candara" panose="020E0502030303020204" pitchFamily="34" charset="0"/>
              </a:rPr>
              <a:t>. </a:t>
            </a:r>
          </a:p>
          <a:p>
            <a:endParaRPr lang="en-US" dirty="0">
              <a:solidFill>
                <a:schemeClr val="tx1">
                  <a:lumMod val="75000"/>
                  <a:lumOff val="25000"/>
                </a:schemeClr>
              </a:solidFill>
              <a:latin typeface="Candara" panose="020E0502030303020204" pitchFamily="34" charset="0"/>
            </a:endParaRPr>
          </a:p>
          <a:p>
            <a:r>
              <a:rPr lang="en-US" dirty="0" smtClean="0">
                <a:solidFill>
                  <a:schemeClr val="tx1">
                    <a:lumMod val="75000"/>
                    <a:lumOff val="25000"/>
                  </a:schemeClr>
                </a:solidFill>
                <a:latin typeface="Candara" panose="020E0502030303020204" pitchFamily="34" charset="0"/>
              </a:rPr>
              <a:t>With every pre-qualified lead you receive valuable auto summary &amp; credit information. This information gives you a distinct advantage when working every new lead.</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52800" y="4572000"/>
            <a:ext cx="3197724" cy="1950359"/>
          </a:xfrm>
          <a:prstGeom prst="rect">
            <a:avLst/>
          </a:prstGeom>
        </p:spPr>
      </p:pic>
    </p:spTree>
    <p:extLst>
      <p:ext uri="{BB962C8B-B14F-4D97-AF65-F5344CB8AC3E}">
        <p14:creationId xmlns:p14="http://schemas.microsoft.com/office/powerpoint/2010/main" val="2090362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solidFill>
                <a:latin typeface="Cambria" panose="02040503050406030204" pitchFamily="18" charset="0"/>
              </a:rPr>
              <a:t>Summary &amp; Recap</a:t>
            </a:r>
            <a:r>
              <a:rPr lang="en-US" dirty="0" smtClean="0"/>
              <a:t>	</a:t>
            </a:r>
            <a:endParaRPr lang="en-US" dirty="0"/>
          </a:p>
        </p:txBody>
      </p:sp>
      <p:sp>
        <p:nvSpPr>
          <p:cNvPr id="3" name="TextBox 2"/>
          <p:cNvSpPr txBox="1"/>
          <p:nvPr/>
        </p:nvSpPr>
        <p:spPr>
          <a:xfrm>
            <a:off x="609600" y="1676400"/>
            <a:ext cx="8001000" cy="4247317"/>
          </a:xfrm>
          <a:prstGeom prst="rect">
            <a:avLst/>
          </a:prstGeom>
          <a:noFill/>
        </p:spPr>
        <p:txBody>
          <a:bodyPr wrap="square" rtlCol="0">
            <a:spAutoFit/>
          </a:bodyPr>
          <a:lstStyle/>
          <a:p>
            <a:pPr marL="285750" indent="-285750">
              <a:buFont typeface="Arial" panose="020B0604020202020204" pitchFamily="34" charset="0"/>
              <a:buChar char="•"/>
            </a:pPr>
            <a:r>
              <a:rPr lang="en-US" dirty="0" smtClean="0">
                <a:solidFill>
                  <a:schemeClr val="tx1">
                    <a:lumMod val="75000"/>
                    <a:lumOff val="25000"/>
                  </a:schemeClr>
                </a:solidFill>
                <a:latin typeface="Candara" panose="020E0502030303020204" pitchFamily="34" charset="0"/>
              </a:rPr>
              <a:t>Increase your website credit leads</a:t>
            </a:r>
          </a:p>
          <a:p>
            <a:pPr marL="285750" indent="-285750">
              <a:buFont typeface="Arial" panose="020B0604020202020204" pitchFamily="34" charset="0"/>
              <a:buChar char="•"/>
            </a:pPr>
            <a:r>
              <a:rPr lang="en-US" dirty="0" smtClean="0">
                <a:solidFill>
                  <a:schemeClr val="tx1">
                    <a:lumMod val="75000"/>
                    <a:lumOff val="25000"/>
                  </a:schemeClr>
                </a:solidFill>
                <a:latin typeface="Candara" panose="020E0502030303020204" pitchFamily="34" charset="0"/>
              </a:rPr>
              <a:t>High quality leads</a:t>
            </a:r>
          </a:p>
          <a:p>
            <a:pPr marL="285750" indent="-285750">
              <a:buFont typeface="Arial" panose="020B0604020202020204" pitchFamily="34" charset="0"/>
              <a:buChar char="•"/>
            </a:pPr>
            <a:r>
              <a:rPr lang="en-US" dirty="0" smtClean="0">
                <a:solidFill>
                  <a:schemeClr val="tx1">
                    <a:lumMod val="75000"/>
                    <a:lumOff val="25000"/>
                  </a:schemeClr>
                </a:solidFill>
                <a:latin typeface="Candara" panose="020E0502030303020204" pitchFamily="34" charset="0"/>
              </a:rPr>
              <a:t>Increase your closing ratios</a:t>
            </a:r>
          </a:p>
          <a:p>
            <a:pPr marL="285750" indent="-285750">
              <a:buFont typeface="Arial" panose="020B0604020202020204" pitchFamily="34" charset="0"/>
              <a:buChar char="•"/>
            </a:pPr>
            <a:r>
              <a:rPr lang="en-US" dirty="0" smtClean="0">
                <a:solidFill>
                  <a:schemeClr val="tx1">
                    <a:lumMod val="75000"/>
                    <a:lumOff val="25000"/>
                  </a:schemeClr>
                </a:solidFill>
                <a:latin typeface="Candara" panose="020E0502030303020204" pitchFamily="34" charset="0"/>
              </a:rPr>
              <a:t>Low cost per sale</a:t>
            </a:r>
          </a:p>
          <a:p>
            <a:pPr marL="285750" indent="-285750">
              <a:buFont typeface="Arial" panose="020B0604020202020204" pitchFamily="34" charset="0"/>
              <a:buChar char="•"/>
            </a:pPr>
            <a:r>
              <a:rPr lang="en-US" dirty="0" smtClean="0">
                <a:solidFill>
                  <a:schemeClr val="tx1">
                    <a:lumMod val="75000"/>
                    <a:lumOff val="25000"/>
                  </a:schemeClr>
                </a:solidFill>
                <a:latin typeface="Candara" panose="020E0502030303020204" pitchFamily="34" charset="0"/>
              </a:rPr>
              <a:t>Quick and easy for the customer – no long and tedious forms</a:t>
            </a:r>
          </a:p>
          <a:p>
            <a:pPr marL="285750" indent="-285750">
              <a:buFont typeface="Arial" panose="020B0604020202020204" pitchFamily="34" charset="0"/>
              <a:buChar char="•"/>
            </a:pPr>
            <a:r>
              <a:rPr lang="en-US" dirty="0" smtClean="0">
                <a:solidFill>
                  <a:schemeClr val="tx1">
                    <a:lumMod val="75000"/>
                    <a:lumOff val="25000"/>
                  </a:schemeClr>
                </a:solidFill>
                <a:latin typeface="Candara" panose="020E0502030303020204" pitchFamily="34" charset="0"/>
              </a:rPr>
              <a:t>No social security number required</a:t>
            </a:r>
          </a:p>
          <a:p>
            <a:pPr marL="285750" indent="-285750">
              <a:buFont typeface="Arial" panose="020B0604020202020204" pitchFamily="34" charset="0"/>
              <a:buChar char="•"/>
            </a:pPr>
            <a:r>
              <a:rPr lang="en-US" dirty="0" smtClean="0">
                <a:solidFill>
                  <a:schemeClr val="tx1">
                    <a:lumMod val="75000"/>
                    <a:lumOff val="25000"/>
                  </a:schemeClr>
                </a:solidFill>
                <a:latin typeface="Candara" panose="020E0502030303020204" pitchFamily="34" charset="0"/>
              </a:rPr>
              <a:t>Gratifying the customer with immediate results </a:t>
            </a:r>
          </a:p>
          <a:p>
            <a:pPr marL="285750" indent="-285750">
              <a:buFont typeface="Arial" panose="020B0604020202020204" pitchFamily="34" charset="0"/>
              <a:buChar char="•"/>
            </a:pPr>
            <a:r>
              <a:rPr lang="en-US" dirty="0" smtClean="0">
                <a:solidFill>
                  <a:schemeClr val="tx1">
                    <a:lumMod val="75000"/>
                    <a:lumOff val="25000"/>
                  </a:schemeClr>
                </a:solidFill>
                <a:latin typeface="Candara" panose="020E0502030303020204" pitchFamily="34" charset="0"/>
              </a:rPr>
              <a:t>Provides dealer with valuable credit and auto summary information giving them a distinct advantage when starting to work every new lead</a:t>
            </a:r>
          </a:p>
          <a:p>
            <a:pPr marL="285750" indent="-285750">
              <a:buFont typeface="Arial" panose="020B0604020202020204" pitchFamily="34" charset="0"/>
              <a:buChar char="•"/>
            </a:pPr>
            <a:r>
              <a:rPr lang="en-US" dirty="0" smtClean="0">
                <a:solidFill>
                  <a:schemeClr val="tx1">
                    <a:lumMod val="75000"/>
                    <a:lumOff val="25000"/>
                  </a:schemeClr>
                </a:solidFill>
                <a:latin typeface="Candara" panose="020E0502030303020204" pitchFamily="34" charset="0"/>
              </a:rPr>
              <a:t>Can also be used as a stand-alone micro site/special finance site</a:t>
            </a:r>
          </a:p>
          <a:p>
            <a:pPr marL="285750" indent="-285750">
              <a:buFont typeface="Arial" panose="020B0604020202020204" pitchFamily="34" charset="0"/>
              <a:buChar char="•"/>
            </a:pPr>
            <a:r>
              <a:rPr lang="en-US" dirty="0" smtClean="0">
                <a:solidFill>
                  <a:schemeClr val="tx1">
                    <a:lumMod val="75000"/>
                    <a:lumOff val="25000"/>
                  </a:schemeClr>
                </a:solidFill>
                <a:latin typeface="Candara" panose="020E0502030303020204" pitchFamily="34" charset="0"/>
              </a:rPr>
              <a:t>Completely secure</a:t>
            </a:r>
          </a:p>
          <a:p>
            <a:pPr marL="285750" indent="-285750">
              <a:buFont typeface="Arial" panose="020B0604020202020204" pitchFamily="34" charset="0"/>
              <a:buChar char="•"/>
            </a:pPr>
            <a:r>
              <a:rPr lang="en-US" dirty="0" smtClean="0">
                <a:solidFill>
                  <a:schemeClr val="tx1">
                    <a:lumMod val="75000"/>
                    <a:lumOff val="25000"/>
                  </a:schemeClr>
                </a:solidFill>
                <a:latin typeface="Candara" panose="020E0502030303020204" pitchFamily="34" charset="0"/>
              </a:rPr>
              <a:t>Very easy to incorporate into your existing website</a:t>
            </a:r>
          </a:p>
          <a:p>
            <a:pPr marL="285750" indent="-285750">
              <a:buFont typeface="Arial" panose="020B0604020202020204" pitchFamily="34" charset="0"/>
              <a:buChar char="•"/>
            </a:pPr>
            <a:r>
              <a:rPr lang="en-US" dirty="0" smtClean="0">
                <a:solidFill>
                  <a:schemeClr val="tx1">
                    <a:lumMod val="75000"/>
                    <a:lumOff val="25000"/>
                  </a:schemeClr>
                </a:solidFill>
                <a:latin typeface="Candara" panose="020E0502030303020204" pitchFamily="34" charset="0"/>
              </a:rPr>
              <a:t>Can be placed on as many pages as you want throughout your website</a:t>
            </a:r>
          </a:p>
          <a:p>
            <a:pPr marL="285750" indent="-285750">
              <a:buFont typeface="Arial" panose="020B0604020202020204" pitchFamily="34" charset="0"/>
              <a:buChar char="•"/>
            </a:pPr>
            <a:r>
              <a:rPr lang="en-US" dirty="0" smtClean="0">
                <a:solidFill>
                  <a:schemeClr val="tx1">
                    <a:lumMod val="75000"/>
                    <a:lumOff val="25000"/>
                  </a:schemeClr>
                </a:solidFill>
                <a:latin typeface="Candara" panose="020E0502030303020204" pitchFamily="34" charset="0"/>
              </a:rPr>
              <a:t>Can be used for email marketing and other places outside of your website</a:t>
            </a:r>
          </a:p>
          <a:p>
            <a:endParaRPr lang="en-US" dirty="0"/>
          </a:p>
        </p:txBody>
      </p:sp>
    </p:spTree>
    <p:extLst>
      <p:ext uri="{BB962C8B-B14F-4D97-AF65-F5344CB8AC3E}">
        <p14:creationId xmlns:p14="http://schemas.microsoft.com/office/powerpoint/2010/main" val="169161300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375</TotalTime>
  <Words>722</Words>
  <Application>Microsoft Office PowerPoint</Application>
  <PresentationFormat>On-screen Show (4:3)</PresentationFormat>
  <Paragraphs>67</Paragraphs>
  <Slides>10</Slides>
  <Notes>1</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Instant Auto Credit App </vt:lpstr>
      <vt:lpstr>What is Instant Auto Credit App?</vt:lpstr>
      <vt:lpstr>Why will it increase your website leads?</vt:lpstr>
      <vt:lpstr>How the process works</vt:lpstr>
      <vt:lpstr>It couldn’t be easier for the customer</vt:lpstr>
      <vt:lpstr>The customer will instantly see their results</vt:lpstr>
      <vt:lpstr>Receive unique &amp; valuable information with every lead</vt:lpstr>
      <vt:lpstr>Increase your sales &amp; profits with the Instant Auto Credit App</vt:lpstr>
      <vt:lpstr>Summary &amp; Recap </vt:lpstr>
      <vt:lpstr>Instant Auto Credit App</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Instant Auto Credit App</dc:title>
  <dc:creator>Scott Smith</dc:creator>
  <cp:lastModifiedBy>Cherri Jackson</cp:lastModifiedBy>
  <cp:revision>64</cp:revision>
  <cp:lastPrinted>2015-07-22T21:21:19Z</cp:lastPrinted>
  <dcterms:created xsi:type="dcterms:W3CDTF">2015-07-21T22:05:08Z</dcterms:created>
  <dcterms:modified xsi:type="dcterms:W3CDTF">2016-01-12T15:38:12Z</dcterms:modified>
</cp:coreProperties>
</file>